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323" r:id="rId8"/>
    <p:sldId id="263" r:id="rId9"/>
    <p:sldId id="273" r:id="rId10"/>
    <p:sldId id="321" r:id="rId11"/>
    <p:sldId id="275" r:id="rId12"/>
    <p:sldId id="324" r:id="rId13"/>
    <p:sldId id="325" r:id="rId14"/>
    <p:sldId id="434" r:id="rId15"/>
    <p:sldId id="435" r:id="rId16"/>
    <p:sldId id="302" r:id="rId17"/>
    <p:sldId id="312" r:id="rId18"/>
    <p:sldId id="313" r:id="rId19"/>
    <p:sldId id="300" r:id="rId20"/>
    <p:sldId id="278" r:id="rId21"/>
    <p:sldId id="282" r:id="rId22"/>
    <p:sldId id="308" r:id="rId23"/>
    <p:sldId id="283" r:id="rId24"/>
    <p:sldId id="326" r:id="rId25"/>
    <p:sldId id="327" r:id="rId26"/>
    <p:sldId id="332" r:id="rId27"/>
    <p:sldId id="330" r:id="rId28"/>
    <p:sldId id="331" r:id="rId29"/>
    <p:sldId id="436" r:id="rId30"/>
    <p:sldId id="289" r:id="rId31"/>
    <p:sldId id="310" r:id="rId32"/>
    <p:sldId id="311" r:id="rId33"/>
    <p:sldId id="339" r:id="rId34"/>
    <p:sldId id="437" r:id="rId35"/>
    <p:sldId id="438" r:id="rId36"/>
    <p:sldId id="322" r:id="rId37"/>
    <p:sldId id="320" r:id="rId38"/>
    <p:sldId id="439" r:id="rId39"/>
    <p:sldId id="265" r:id="rId40"/>
    <p:sldId id="440" r:id="rId41"/>
    <p:sldId id="319" r:id="rId42"/>
    <p:sldId id="315" r:id="rId43"/>
    <p:sldId id="293" r:id="rId44"/>
    <p:sldId id="441" r:id="rId45"/>
    <p:sldId id="317" r:id="rId46"/>
    <p:sldId id="318" r:id="rId47"/>
    <p:sldId id="299" r:id="rId48"/>
    <p:sldId id="29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B"/>
    <a:srgbClr val="A0B4A0"/>
    <a:srgbClr val="CFEAD5"/>
    <a:srgbClr val="B6D1B6"/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>
      <p:cViewPr>
        <p:scale>
          <a:sx n="70" d="100"/>
          <a:sy n="70" d="100"/>
        </p:scale>
        <p:origin x="540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26/02/2022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E7F17-A183-4C2C-AFA9-34C35F6F3D0B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© 2022 Erland Sommarskog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66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7F0-F9D2-40E5-8DFE-2AB0D7A83D28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75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AC5F-09AF-4D6A-A0CC-3D14D1599FEB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401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BA9B-B8A5-476B-A782-2512FB87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1D36-0AD7-4B0E-AF19-40D418CD5DF4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64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6D8F-BC3A-499F-AFE4-F9BAAF07BA54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32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51FF8-B640-4589-BDFA-31E98E3F04D4}" type="datetime1">
              <a:rPr lang="sv-SE" smtClean="0"/>
              <a:t>2022-02-26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3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F9D4-E550-4B0D-9D35-57FC0A460CD4}" type="datetime1">
              <a:rPr lang="sv-SE" smtClean="0"/>
              <a:t>2022-02-26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76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EDDD-379B-4BFC-8468-1B9B0926ED44}" type="datetime1">
              <a:rPr lang="sv-SE" smtClean="0"/>
              <a:t>2022-02-26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EC14-0076-45A3-9F01-C80E42363BF8}" type="datetime1">
              <a:rPr lang="sv-SE" smtClean="0"/>
              <a:t>2022-02-26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16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BDC3D-CF70-4552-9C64-CAE5626EFE73}" type="datetime1">
              <a:rPr lang="sv-SE" smtClean="0"/>
              <a:t>2022-02-26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0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CD60E-E04D-4071-A26D-FCB5CCD1E181}" type="datetime1">
              <a:rPr lang="sv-SE" smtClean="0"/>
              <a:t>2022-02-26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62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9E88B-3857-4003-8DA9-85490960A3C2}" type="datetime1">
              <a:rPr lang="sv-SE" smtClean="0"/>
              <a:t>2022-02-26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© 2022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7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05_restart_strategies.sql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07_errhandle-chunk.sql" TargetMode="External"/><Relationship Id="rId2" Type="http://schemas.openxmlformats.org/officeDocument/2006/relationships/hyperlink" Target="06_errhandle-loop.sq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05b_loop_trapping..sql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hyperlink" Target="mailto:esquel@sommarskog.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mmarskog.se/present/BigDB.bak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01_locktest.sq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1F4F-CFD8-485D-B2CB-E8CC75A7B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</a:bodyPr>
          <a:lstStyle/>
          <a:p>
            <a:r>
              <a:rPr lang="en-GB" sz="5000" dirty="0"/>
              <a:t>Don’t Bite Off More Than You Can Chew – Take It in Chunks</a:t>
            </a:r>
            <a:endParaRPr lang="en-GB" sz="50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01EB2-46CC-4485-A841-741CFB3EAA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>
                <a:latin typeface="Bahnschrift SemiBold" panose="020B0502040204020203" pitchFamily="34" charset="0"/>
              </a:rPr>
              <a:t>Erland</a:t>
            </a:r>
            <a:r>
              <a:rPr lang="en-GB" dirty="0">
                <a:latin typeface="Bahnschrift SemiBold" panose="020B0502040204020203" pitchFamily="34" charset="0"/>
              </a:rPr>
              <a:t> </a:t>
            </a:r>
            <a:r>
              <a:rPr lang="en-GB" dirty="0" err="1">
                <a:latin typeface="Bahnschrift SemiBold" panose="020B0502040204020203" pitchFamily="34" charset="0"/>
              </a:rPr>
              <a:t>Sommarskog</a:t>
            </a:r>
            <a:endParaRPr lang="en-GB" dirty="0">
              <a:latin typeface="Bahnschrift SemiBold" panose="020B0502040204020203" pitchFamily="34" charset="0"/>
            </a:endParaRPr>
          </a:p>
          <a:p>
            <a:r>
              <a:rPr lang="en-GB" dirty="0">
                <a:latin typeface="Bahnschrift SemiBold" panose="020B0502040204020203" pitchFamily="34" charset="0"/>
              </a:rPr>
              <a:t>SQL Server MVP</a:t>
            </a:r>
          </a:p>
        </p:txBody>
      </p:sp>
    </p:spTree>
    <p:extLst>
      <p:ext uri="{BB962C8B-B14F-4D97-AF65-F5344CB8AC3E}">
        <p14:creationId xmlns:p14="http://schemas.microsoft.com/office/powerpoint/2010/main" val="148037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with Chunking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457200" lvl="1" indent="0">
              <a:buNone/>
            </a:pPr>
            <a:r>
              <a:rPr lang="en-GB" dirty="0"/>
              <a:t>=&gt; More code that can have bugs.</a:t>
            </a:r>
          </a:p>
          <a:p>
            <a:pPr marL="457200" lvl="1" indent="0">
              <a:buNone/>
            </a:pPr>
            <a:r>
              <a:rPr lang="en-GB" dirty="0"/>
              <a:t>=&gt; More code to test.</a:t>
            </a:r>
          </a:p>
          <a:p>
            <a:pPr>
              <a:spcBef>
                <a:spcPts val="2000"/>
              </a:spcBef>
            </a:pPr>
            <a:r>
              <a:rPr lang="en-GB" dirty="0"/>
              <a:t>How is the application affected?</a:t>
            </a:r>
          </a:p>
          <a:p>
            <a:pPr>
              <a:spcBef>
                <a:spcPts val="2000"/>
              </a:spcBef>
            </a:pPr>
            <a:r>
              <a:rPr lang="en-GB" dirty="0"/>
              <a:t>What if the work is interrupted half-way through? How to deal with this? </a:t>
            </a:r>
          </a:p>
          <a:p>
            <a:pPr>
              <a:spcBef>
                <a:spcPts val="2000"/>
              </a:spcBef>
            </a:pPr>
            <a:r>
              <a:rPr lang="en-GB" dirty="0"/>
              <a:t>Performance. Done wrong, chunking can severely impair your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D60A8-A882-4A74-A2D7-3698321B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828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This a Good Chunking Operation?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838200" y="1690688"/>
            <a:ext cx="10400211" cy="3293209"/>
          </a:xfrm>
          <a:prstGeom prst="rect">
            <a:avLst/>
          </a:prstGeom>
          <a:solidFill>
            <a:srgbClr val="E9F5E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DECLARE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5000000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DECLARE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  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WHILE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BEGIN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UPDATE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TOP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@chunksize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SomeBigTable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NewColumn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somevalue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WHERE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NewColumn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IS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NULL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@@rowcount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74D1D-C2F9-4AA1-A285-170575C84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90122C-B284-41BE-BD52-01E38B016767}"/>
              </a:ext>
            </a:extLst>
          </p:cNvPr>
          <p:cNvSpPr txBox="1"/>
          <p:nvPr/>
        </p:nvSpPr>
        <p:spPr>
          <a:xfrm>
            <a:off x="837000" y="5033153"/>
            <a:ext cx="104002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latin typeface="Bahnschrift Light SemiCondensed" panose="020B0502040204020203" pitchFamily="34" charset="0"/>
              </a:rPr>
              <a:t>It is not. Each iteration will have to scan more and more rows to find rows to update.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must always define your chunks over an indexed column.</a:t>
            </a:r>
          </a:p>
          <a:p>
            <a:r>
              <a:rPr lang="en-GB" dirty="0"/>
              <a:t>Else you will scan the big table over and over again – guaranteed to be worse than not chunking at all.</a:t>
            </a:r>
          </a:p>
          <a:p>
            <a:r>
              <a:rPr lang="en-GB" dirty="0"/>
              <a:t>The larger the chunk size, the more imperative the clustered index becomes.</a:t>
            </a:r>
          </a:p>
          <a:p>
            <a:pPr lvl="1"/>
            <a:r>
              <a:rPr lang="en-GB" dirty="0"/>
              <a:t>The optimizer may frown at doing five million key lookups.</a:t>
            </a:r>
          </a:p>
          <a:p>
            <a:r>
              <a:rPr lang="en-GB" dirty="0"/>
              <a:t>For smaller chunk sizes a non-clustered index may work.</a:t>
            </a:r>
          </a:p>
          <a:p>
            <a:r>
              <a:rPr lang="en-GB" dirty="0"/>
              <a:t>Business logic or joins to other tables may constrain you.</a:t>
            </a: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CE51E408-A431-4CE5-9871-677B24573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924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997585"/>
          </a:xfrm>
        </p:spPr>
        <p:txBody>
          <a:bodyPr>
            <a:normAutofit/>
          </a:bodyPr>
          <a:lstStyle/>
          <a:p>
            <a:r>
              <a:rPr lang="en-GB" dirty="0"/>
              <a:t>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7CEFD4-BC28-458E-8267-4248ADD3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11107"/>
              </p:ext>
            </p:extLst>
          </p:nvPr>
        </p:nvGraphicFramePr>
        <p:xfrm>
          <a:off x="1059543" y="2502596"/>
          <a:ext cx="6673983" cy="25908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357272">
                  <a:extLst>
                    <a:ext uri="{9D8B030D-6E8A-4147-A177-3AD203B41FA5}">
                      <a16:colId xmlns:a16="http://schemas.microsoft.com/office/drawing/2014/main" val="641060486"/>
                    </a:ext>
                  </a:extLst>
                </a:gridCol>
                <a:gridCol w="1469718">
                  <a:extLst>
                    <a:ext uri="{9D8B030D-6E8A-4147-A177-3AD203B41FA5}">
                      <a16:colId xmlns:a16="http://schemas.microsoft.com/office/drawing/2014/main" val="3776581381"/>
                    </a:ext>
                  </a:extLst>
                </a:gridCol>
                <a:gridCol w="1667262">
                  <a:extLst>
                    <a:ext uri="{9D8B030D-6E8A-4147-A177-3AD203B41FA5}">
                      <a16:colId xmlns:a16="http://schemas.microsoft.com/office/drawing/2014/main" val="406510092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1557145826"/>
                    </a:ext>
                  </a:extLst>
                </a:gridCol>
              </a:tblGrid>
              <a:tr h="361314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Primary 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75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ProdId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Foreign 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85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TrnDate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14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136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money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0107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9F3BDB-B5C4-4214-9B5F-2504C8C6F2A9}"/>
              </a:ext>
            </a:extLst>
          </p:cNvPr>
          <p:cNvSpPr txBox="1"/>
          <p:nvPr/>
        </p:nvSpPr>
        <p:spPr>
          <a:xfrm>
            <a:off x="609600" y="5203568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NC index on (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ProdId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, 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TrnDate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) INCLUDE (Amount, Qty).</a:t>
            </a: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7EA4B2F-4D6D-49D4-B9C5-8930BC7AA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729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997585"/>
          </a:xfrm>
        </p:spPr>
        <p:txBody>
          <a:bodyPr>
            <a:normAutofit/>
          </a:bodyPr>
          <a:lstStyle/>
          <a:p>
            <a:r>
              <a:rPr lang="en-GB" dirty="0"/>
              <a:t>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7CEFD4-BC28-458E-8267-4248ADD3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0618"/>
              </p:ext>
            </p:extLst>
          </p:nvPr>
        </p:nvGraphicFramePr>
        <p:xfrm>
          <a:off x="1059543" y="2502596"/>
          <a:ext cx="8853714" cy="25908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357272">
                  <a:extLst>
                    <a:ext uri="{9D8B030D-6E8A-4147-A177-3AD203B41FA5}">
                      <a16:colId xmlns:a16="http://schemas.microsoft.com/office/drawing/2014/main" val="641060486"/>
                    </a:ext>
                  </a:extLst>
                </a:gridCol>
                <a:gridCol w="1469718">
                  <a:extLst>
                    <a:ext uri="{9D8B030D-6E8A-4147-A177-3AD203B41FA5}">
                      <a16:colId xmlns:a16="http://schemas.microsoft.com/office/drawing/2014/main" val="3776581381"/>
                    </a:ext>
                  </a:extLst>
                </a:gridCol>
                <a:gridCol w="1667262">
                  <a:extLst>
                    <a:ext uri="{9D8B030D-6E8A-4147-A177-3AD203B41FA5}">
                      <a16:colId xmlns:a16="http://schemas.microsoft.com/office/drawing/2014/main" val="406510092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1557145826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2046387486"/>
                    </a:ext>
                  </a:extLst>
                </a:gridCol>
              </a:tblGrid>
              <a:tr h="361314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Primary 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bigint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75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ProdId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Foreign 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85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TrnDate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14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smallint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136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money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decimal(20,2)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0107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9F3BDB-B5C4-4214-9B5F-2504C8C6F2A9}"/>
              </a:ext>
            </a:extLst>
          </p:cNvPr>
          <p:cNvSpPr txBox="1"/>
          <p:nvPr/>
        </p:nvSpPr>
        <p:spPr>
          <a:xfrm>
            <a:off x="609600" y="5203568"/>
            <a:ext cx="1074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NC index on (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ProdId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, 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TrnDate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) INCLUDE (Amount, Qty).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Want to change data types and make all NOT NULL.</a:t>
            </a: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3B7ED941-FFF6-41EF-A606-6C4663160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80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Alter </a:t>
            </a:r>
            <a:r>
              <a:rPr lang="en-GB" dirty="0" err="1"/>
              <a:t>BigTrans</a:t>
            </a:r>
            <a:r>
              <a:rPr lang="en-GB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With ALTER TABLE? </a:t>
            </a:r>
          </a:p>
          <a:p>
            <a:pPr lvl="1"/>
            <a:r>
              <a:rPr lang="en-GB" dirty="0"/>
              <a:t>PK and NC index must be dropped and recreated at end.</a:t>
            </a:r>
          </a:p>
          <a:p>
            <a:pPr lvl="1"/>
            <a:r>
              <a:rPr lang="en-GB" dirty="0"/>
              <a:t>Four ALTER TABLE ALTER COLUMN statements, all rebuilding the table.</a:t>
            </a:r>
          </a:p>
          <a:p>
            <a:pPr lvl="1"/>
            <a:r>
              <a:rPr lang="en-GB" dirty="0"/>
              <a:t>Total time 984 s and log grew by 20 GB. (Starting on 700 MB.)</a:t>
            </a:r>
          </a:p>
          <a:p>
            <a:r>
              <a:rPr lang="en-GB" dirty="0"/>
              <a:t>Created </a:t>
            </a:r>
            <a:r>
              <a:rPr lang="en-GB" dirty="0" err="1"/>
              <a:t>NewTrans</a:t>
            </a:r>
            <a:r>
              <a:rPr lang="en-GB" dirty="0"/>
              <a:t> with CI, but without FK and NC index.</a:t>
            </a:r>
          </a:p>
          <a:p>
            <a:pPr lvl="1"/>
            <a:r>
              <a:rPr lang="en-GB" dirty="0"/>
              <a:t>Copied all rows in a single INSERT statement.</a:t>
            </a:r>
          </a:p>
          <a:p>
            <a:pPr lvl="1"/>
            <a:r>
              <a:rPr lang="en-GB" dirty="0"/>
              <a:t>Created foreign key and non-clustered index.</a:t>
            </a:r>
          </a:p>
          <a:p>
            <a:pPr lvl="1"/>
            <a:r>
              <a:rPr lang="en-GB" dirty="0"/>
              <a:t>This took 68 sec, 7 GB in T-log growth.</a:t>
            </a:r>
          </a:p>
          <a:p>
            <a:r>
              <a:rPr lang="en-GB" dirty="0"/>
              <a:t>Can we improve this further with chunking?</a:t>
            </a:r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5BE0A6-C82A-4777-AC52-975F7318B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430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6574A-5C5B-4D2A-8C59-D4D37D639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49942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508000" y="251460"/>
            <a:ext cx="11161486" cy="649408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A0FBC9-8EF3-4602-9939-3A154ADE9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1387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spc="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spc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EC670-200D-42CB-A46E-0F05CA34A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4A261-B6FB-4914-BA86-9755878022EB}"/>
              </a:ext>
            </a:extLst>
          </p:cNvPr>
          <p:cNvSpPr/>
          <p:nvPr/>
        </p:nvSpPr>
        <p:spPr>
          <a:xfrm>
            <a:off x="1737360" y="3074670"/>
            <a:ext cx="8172450" cy="132556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811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949755"/>
              </p:ext>
            </p:extLst>
          </p:nvPr>
        </p:nvGraphicFramePr>
        <p:xfrm>
          <a:off x="7006590" y="1781759"/>
          <a:ext cx="4347208" cy="3642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80524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1080783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485901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Exec time (s)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Log </a:t>
                      </a:r>
                      <a:r>
                        <a:rPr lang="en-GB" sz="2600" b="1" i="0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Grwth</a:t>
                      </a:r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 (MB)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838198" y="1699042"/>
            <a:ext cx="595122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Smaller chunk sizes yield longer execution time.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Chunk size &lt;= 1 million, no log growth.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Best chunk size slightly faster than all-at-once.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Keep in mind – table is only 2 GB!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Data is from my laptop. Your testing may yield different results.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30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8766810" y="2567915"/>
            <a:ext cx="1108710" cy="8532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9875520" y="2948874"/>
            <a:ext cx="1478278" cy="168246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8766810" y="3832904"/>
            <a:ext cx="1108710" cy="159685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51CF-5206-4978-8FF4-EABA81D0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55BE5-D11E-49E6-A3B0-76902A16667F}"/>
              </a:ext>
            </a:extLst>
          </p:cNvPr>
          <p:cNvSpPr txBox="1"/>
          <p:nvPr/>
        </p:nvSpPr>
        <p:spPr>
          <a:xfrm>
            <a:off x="1969477" y="666206"/>
            <a:ext cx="856370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>
                <a:latin typeface="Bahnschrift SemiBold" panose="020B0502040204020203" pitchFamily="34" charset="0"/>
              </a:rPr>
              <a:t>Erland</a:t>
            </a:r>
            <a:r>
              <a:rPr lang="en-GB" sz="4400" dirty="0">
                <a:latin typeface="Bahnschrift SemiBold" panose="020B0502040204020203" pitchFamily="34" charset="0"/>
              </a:rPr>
              <a:t> </a:t>
            </a:r>
            <a:r>
              <a:rPr lang="en-GB" sz="4400" dirty="0" err="1">
                <a:latin typeface="Bahnschrift SemiBold" panose="020B0502040204020203" pitchFamily="34" charset="0"/>
              </a:rPr>
              <a:t>Sommarskog</a:t>
            </a:r>
            <a:endParaRPr lang="en-GB" sz="4400" dirty="0">
              <a:latin typeface="Bahnschrift SemiBold" panose="020B0502040204020203" pitchFamily="34" charset="0"/>
            </a:endParaRP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Independent consultant based in Stockholm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SQL Server MVP since 2001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esquel@sommarskog.se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http://www.sommarskog.se</a:t>
            </a:r>
            <a:br>
              <a:rPr lang="en-GB" sz="3200" dirty="0">
                <a:latin typeface="Bahnschrift SemiBold SemiConden" panose="020B0502040204020203" pitchFamily="34" charset="0"/>
              </a:rPr>
            </a:br>
            <a:endParaRPr lang="en-GB" sz="3200" dirty="0">
              <a:latin typeface="Bahnschrift SemiBold SemiConden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3A905-E82F-467E-BEF4-AAAA801455E2}"/>
              </a:ext>
            </a:extLst>
          </p:cNvPr>
          <p:cNvSpPr txBox="1"/>
          <p:nvPr/>
        </p:nvSpPr>
        <p:spPr>
          <a:xfrm>
            <a:off x="1969477" y="4624755"/>
            <a:ext cx="85637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Slides and scripts are available on </a:t>
            </a:r>
            <a:r>
              <a:rPr lang="en-GB" sz="3200" dirty="0">
                <a:latin typeface="Bahnschrift SemiBold SemiConden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endParaRPr lang="en-GB" sz="3200" dirty="0">
              <a:latin typeface="Bahnschrift SemiBold SemiConden" panose="020B05020402040202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2EF806-0223-4B78-B6BF-631E9647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215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ED65-7014-4B5E-BC49-A65A0C2D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By Incrementing </a:t>
            </a:r>
            <a:r>
              <a:rPr lang="en-GB" dirty="0" err="1"/>
              <a:t>TrnId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780EC-B9BE-45BA-98EB-C39570C38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5358"/>
            <a:ext cx="10515600" cy="2568087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@stopID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&lt;=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@stopID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...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300" spc="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300" spc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5044-0A3C-4B53-8748-B5B412B48EB7}"/>
              </a:ext>
            </a:extLst>
          </p:cNvPr>
          <p:cNvSpPr txBox="1"/>
          <p:nvPr/>
        </p:nvSpPr>
        <p:spPr>
          <a:xfrm>
            <a:off x="838200" y="14859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latin typeface="Bahnschrift Light SemiCondensed" panose="020B0502040204020203" pitchFamily="34" charset="0"/>
              </a:rPr>
              <a:t>For a largely contiguous ID column, you can loop over the IDs</a:t>
            </a:r>
            <a:r>
              <a:rPr lang="en-GB" sz="3200" dirty="0">
                <a:latin typeface="Bahnschrift Light SemiCondensed" panose="020B0502040204020203" pitchFamily="34" charset="0"/>
              </a:rPr>
              <a:t>.</a:t>
            </a:r>
            <a:endParaRPr lang="en-GB" sz="32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7CECAE-FFCB-46F6-9550-90E8BD3F4742}"/>
              </a:ext>
            </a:extLst>
          </p:cNvPr>
          <p:cNvSpPr txBox="1"/>
          <p:nvPr/>
        </p:nvSpPr>
        <p:spPr>
          <a:xfrm>
            <a:off x="712470" y="4703445"/>
            <a:ext cx="1051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5-10 % faster at chunk size &gt;= 30 000 in my tests.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5 % slower at chunk size = 1 000!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Will not work well if there are large gaps.</a:t>
            </a:r>
            <a:endParaRPr lang="en-GB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FB3DD-59B1-4009-AC06-6AD744DE0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958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optimizer does not know the values of @minID and @maxID and will therefore make a blind assumption about hit rate.</a:t>
            </a:r>
          </a:p>
          <a:p>
            <a:r>
              <a:rPr lang="en-US" dirty="0"/>
              <a:t>This can adversely affect performance, particularly if you are joining to other tables of any size.</a:t>
            </a:r>
          </a:p>
          <a:p>
            <a:r>
              <a:rPr lang="en-US" dirty="0"/>
              <a:t>Simple way out: OPTION(RECOMPILE).</a:t>
            </a:r>
          </a:p>
          <a:p>
            <a:pPr lvl="1"/>
            <a:r>
              <a:rPr lang="en-US" dirty="0"/>
              <a:t>Considerable overhead for small chunk sizes.</a:t>
            </a:r>
          </a:p>
          <a:p>
            <a:r>
              <a:rPr lang="en-US" dirty="0"/>
              <a:t>Alternative: make the chunk boundaries into parameters by pushing the operation to an inner scope.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DDA437-C783-43DF-9112-CFFDCCEA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Wrap the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78400"/>
            <a:ext cx="10515600" cy="11985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838200" y="2103120"/>
            <a:ext cx="10515600" cy="249299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N'INSERT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SELECT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FROM 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WHERE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16464C-E813-4899-AC2A-BD8E6F725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305815"/>
              </p:ext>
            </p:extLst>
          </p:nvPr>
        </p:nvGraphicFramePr>
        <p:xfrm>
          <a:off x="6424246" y="1690688"/>
          <a:ext cx="4924126" cy="28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6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4401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471043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1161627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Recompile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Recompile and Dynamic SQL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5776356" cy="345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RECOMPILE also gives some improvement, but compilation overhead costly.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This is not overhead, but an optimization that backfires.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10175631" y="2093248"/>
            <a:ext cx="1178169" cy="8280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8739266" y="2093248"/>
            <a:ext cx="1436365" cy="43799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8739266" y="3256451"/>
            <a:ext cx="1436365" cy="127459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DF7283-1729-4A1E-90D2-66AD8FB8BF41}"/>
              </a:ext>
            </a:extLst>
          </p:cNvPr>
          <p:cNvSpPr txBox="1"/>
          <p:nvPr/>
        </p:nvSpPr>
        <p:spPr>
          <a:xfrm>
            <a:off x="848756" y="5212293"/>
            <a:ext cx="1034175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Data is from tests in early 2019 on SQL 2016. New tests on SQL 2019 are not equally startling, but pattern is the same.</a:t>
            </a:r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  <p:bldP spid="10" grpId="1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00BB0-D1D9-4B4C-9EA7-A3DDCF10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Looking at a Different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CF2879-C2F5-4B94-A58C-DBD331DE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643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Initialise a new column </a:t>
            </a:r>
            <a:r>
              <a:rPr lang="en-GB" dirty="0" err="1"/>
              <a:t>TotalAmount</a:t>
            </a:r>
            <a:r>
              <a:rPr lang="en-GB" dirty="0"/>
              <a:t> added to </a:t>
            </a:r>
            <a:r>
              <a:rPr lang="en-GB" dirty="0" err="1"/>
              <a:t>BigOrders</a:t>
            </a:r>
            <a:r>
              <a:rPr lang="en-GB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DE21AA-A199-47FD-836A-391AD9C36B0C}"/>
              </a:ext>
            </a:extLst>
          </p:cNvPr>
          <p:cNvSpPr txBox="1"/>
          <p:nvPr/>
        </p:nvSpPr>
        <p:spPr>
          <a:xfrm>
            <a:off x="609600" y="2386068"/>
            <a:ext cx="10551886" cy="2308324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UPDATE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TotalAmount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Discount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100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+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Freight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JOIN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SUM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Quantity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UnitPrice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Amount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BigDetails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BY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OD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902E4C-710E-43C0-BD76-706AE137C22A}"/>
              </a:ext>
            </a:extLst>
          </p:cNvPr>
          <p:cNvSpPr txBox="1"/>
          <p:nvPr/>
        </p:nvSpPr>
        <p:spPr>
          <a:xfrm>
            <a:off x="609600" y="4777781"/>
            <a:ext cx="1074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5.1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1 GB.   </a:t>
            </a:r>
          </a:p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15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3.8 GB. 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A061C385-44FB-4308-A96C-B83E2D02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7774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305121"/>
              </p:ext>
            </p:extLst>
          </p:nvPr>
        </p:nvGraphicFramePr>
        <p:xfrm>
          <a:off x="7217888" y="1889228"/>
          <a:ext cx="4114800" cy="27515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609600" y="1771200"/>
            <a:ext cx="6608288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67CF00-1DD2-41E8-9E07-B1C3ECFC8AF8}"/>
              </a:ext>
            </a:extLst>
          </p:cNvPr>
          <p:cNvSpPr/>
          <p:nvPr/>
        </p:nvSpPr>
        <p:spPr>
          <a:xfrm>
            <a:off x="10490288" y="2617470"/>
            <a:ext cx="842400" cy="81153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609600" y="4711183"/>
            <a:ext cx="107230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EB47BC-6C82-4F46-BFB0-B86B744A94D9}"/>
              </a:ext>
            </a:extLst>
          </p:cNvPr>
          <p:cNvSpPr/>
          <p:nvPr/>
        </p:nvSpPr>
        <p:spPr>
          <a:xfrm>
            <a:off x="10490288" y="3415390"/>
            <a:ext cx="842400" cy="12282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B07492E0-4BDC-490D-A9B6-64B68B32B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609600" y="1771200"/>
            <a:ext cx="6499860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609600" y="4712400"/>
            <a:ext cx="10723088" cy="1486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  <a:p>
            <a:pPr marL="342000" indent="-3420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STATISTICS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PK_BigOrders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FULLSCAN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resolved the issue, but may always not be feasible.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BFE974-31A6-4855-B6F9-BDEEAE88986C}"/>
              </a:ext>
            </a:extLst>
          </p:cNvPr>
          <p:cNvSpPr/>
          <p:nvPr/>
        </p:nvSpPr>
        <p:spPr>
          <a:xfrm>
            <a:off x="6100400" y="5263132"/>
            <a:ext cx="2235200" cy="451386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5A32F390-B451-4E95-B32A-907F3EC686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543114"/>
              </p:ext>
            </p:extLst>
          </p:nvPr>
        </p:nvGraphicFramePr>
        <p:xfrm>
          <a:off x="7218000" y="1890000"/>
          <a:ext cx="4114800" cy="27515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0CCCB49-9503-4392-92E7-992CD7441E76}"/>
              </a:ext>
            </a:extLst>
          </p:cNvPr>
          <p:cNvSpPr/>
          <p:nvPr/>
        </p:nvSpPr>
        <p:spPr>
          <a:xfrm>
            <a:off x="10517034" y="2616395"/>
            <a:ext cx="815654" cy="2024415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26947F0-B43A-41E7-9020-B4AACDBD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27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SQL/Recompile as Safeguards</a:t>
            </a:r>
            <a:endParaRPr lang="en-GB" dirty="0"/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B5312647-36AA-47EE-BA83-B4D680A8C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7328890"/>
              </p:ext>
            </p:extLst>
          </p:nvPr>
        </p:nvGraphicFramePr>
        <p:xfrm>
          <a:off x="4953000" y="2744155"/>
          <a:ext cx="6400800" cy="315734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09808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80574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848148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821884205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2215556824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724799110"/>
                    </a:ext>
                  </a:extLst>
                </a:gridCol>
              </a:tblGrid>
              <a:tr h="72706">
                <a:tc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CustomerID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OrderID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26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8057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4341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1706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655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223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0E55117-D40C-4019-98AD-DC4FB2C8FBF8}"/>
              </a:ext>
            </a:extLst>
          </p:cNvPr>
          <p:cNvSpPr txBox="1"/>
          <p:nvPr/>
        </p:nvSpPr>
        <p:spPr>
          <a:xfrm>
            <a:off x="609600" y="2713237"/>
            <a:ext cx="4513243" cy="2713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Recompile/Dynamic SQL is a safeguard against disasters.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In passing: chunking over NC index slightly better than CI due to alignment with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92922C-BFDF-4B7F-A013-39656DCC01CF}"/>
              </a:ext>
            </a:extLst>
          </p:cNvPr>
          <p:cNvSpPr/>
          <p:nvPr/>
        </p:nvSpPr>
        <p:spPr>
          <a:xfrm>
            <a:off x="6468263" y="3874770"/>
            <a:ext cx="842400" cy="119396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86C4AB-F8E5-43CE-AC4E-87892842FAA8}"/>
              </a:ext>
            </a:extLst>
          </p:cNvPr>
          <p:cNvSpPr/>
          <p:nvPr/>
        </p:nvSpPr>
        <p:spPr>
          <a:xfrm>
            <a:off x="8928000" y="3869237"/>
            <a:ext cx="828000" cy="8170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C6A9D-45B8-441B-8B36-EBCED02AE050}"/>
              </a:ext>
            </a:extLst>
          </p:cNvPr>
          <p:cNvSpPr txBox="1"/>
          <p:nvPr/>
        </p:nvSpPr>
        <p:spPr>
          <a:xfrm>
            <a:off x="609600" y="1771200"/>
            <a:ext cx="1059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Same operation, now with the clustered index on the </a:t>
            </a:r>
            <a:r>
              <a:rPr lang="en-GB" sz="3000" spc="-150">
                <a:latin typeface="Bahnschrift Light SemiCondensed" panose="020B0502040204020203" pitchFamily="34" charset="0"/>
              </a:rPr>
              <a:t>BigOrders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 table on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CustomerID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, and the PK (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OrderID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) is non-clustered.</a:t>
            </a:r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E5092CE8-C339-4AA2-9EBD-C71EF92BB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9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How to do chunking over </a:t>
            </a:r>
            <a:r>
              <a:rPr lang="en-GB" dirty="0" err="1"/>
              <a:t>BigDetails</a:t>
            </a:r>
            <a:r>
              <a:rPr lang="en-GB" dirty="0"/>
              <a:t>, PK/CI on (</a:t>
            </a:r>
            <a:r>
              <a:rPr lang="en-GB" dirty="0" err="1"/>
              <a:t>OrderID</a:t>
            </a:r>
            <a:r>
              <a:rPr lang="en-GB" dirty="0"/>
              <a:t>, </a:t>
            </a:r>
            <a:r>
              <a:rPr lang="en-GB" dirty="0" err="1"/>
              <a:t>ProductID</a:t>
            </a:r>
            <a:r>
              <a:rPr lang="en-GB" dirty="0"/>
              <a:t>), up to 600 products per order?</a:t>
            </a:r>
          </a:p>
          <a:p>
            <a:pPr>
              <a:lnSpc>
                <a:spcPct val="100000"/>
              </a:lnSpc>
            </a:pPr>
            <a:r>
              <a:rPr lang="en-GB" dirty="0"/>
              <a:t>Ignore </a:t>
            </a:r>
            <a:r>
              <a:rPr lang="en-GB" dirty="0" err="1"/>
              <a:t>ProductID</a:t>
            </a:r>
            <a:r>
              <a:rPr lang="en-GB" dirty="0"/>
              <a:t> and run a TOP loop over </a:t>
            </a:r>
            <a:r>
              <a:rPr lang="en-GB" dirty="0" err="1"/>
              <a:t>OrderID</a:t>
            </a:r>
            <a:r>
              <a:rPr lang="en-GB" dirty="0"/>
              <a:t> only?</a:t>
            </a:r>
          </a:p>
          <a:p>
            <a:pPr>
              <a:lnSpc>
                <a:spcPct val="100000"/>
              </a:lnSpc>
            </a:pPr>
            <a:r>
              <a:rPr lang="en-GB" dirty="0"/>
              <a:t>Chunks may have up to 600 rows extra – not a big deal.</a:t>
            </a:r>
          </a:p>
          <a:p>
            <a:r>
              <a:rPr lang="en-GB" dirty="0"/>
              <a:t>You want to stick to this pattern as far as possible!</a:t>
            </a: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2B874222-CA6B-42A3-A92E-2662CCF9A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849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What if there can be 10 000 products per order, and you must not exceed a chunk size of 1 000? </a:t>
            </a:r>
          </a:p>
          <a:p>
            <a:pPr>
              <a:lnSpc>
                <a:spcPct val="100000"/>
              </a:lnSpc>
            </a:pPr>
            <a:r>
              <a:rPr lang="en-GB" dirty="0"/>
              <a:t>You need something else, obviously.</a:t>
            </a:r>
          </a:p>
          <a:p>
            <a:pPr>
              <a:lnSpc>
                <a:spcPct val="100000"/>
              </a:lnSpc>
            </a:pPr>
            <a:r>
              <a:rPr lang="en-GB" dirty="0"/>
              <a:t>Extend the logic with TOP to use two or more keys?</a:t>
            </a:r>
          </a:p>
          <a:p>
            <a:pPr>
              <a:lnSpc>
                <a:spcPct val="100000"/>
              </a:lnSpc>
            </a:pPr>
            <a:r>
              <a:rPr lang="en-GB" dirty="0"/>
              <a:t>Code becomes very complex already at two keys and therefore unattractive.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6A6A6-5A87-4148-80E3-E9C0B6805A3B}"/>
              </a:ext>
            </a:extLst>
          </p:cNvPr>
          <p:cNvSpPr txBox="1"/>
          <p:nvPr/>
        </p:nvSpPr>
        <p:spPr>
          <a:xfrm>
            <a:off x="9692640" y="3741865"/>
            <a:ext cx="1661160" cy="25942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1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28ECFA-9DD5-4F96-9754-4E9E14E91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563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1D8E-FBFC-42F4-95A5-FF03EAF69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16E7-1E9C-41CD-AD91-A271D535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to use chunking?</a:t>
            </a:r>
          </a:p>
          <a:p>
            <a:pPr lvl="1"/>
            <a:r>
              <a:rPr lang="en-GB" sz="2800" dirty="0"/>
              <a:t>Don’t bite off more than you can chew.</a:t>
            </a:r>
          </a:p>
          <a:p>
            <a:pPr lvl="1"/>
            <a:r>
              <a:rPr lang="en-GB" sz="2800" dirty="0"/>
              <a:t>Be nice to others.</a:t>
            </a:r>
          </a:p>
          <a:p>
            <a:r>
              <a:rPr lang="en-GB" dirty="0"/>
              <a:t>Implementing chunking.</a:t>
            </a:r>
          </a:p>
          <a:p>
            <a:pPr lvl="1"/>
            <a:r>
              <a:rPr lang="en-GB" sz="2800" dirty="0"/>
              <a:t>Performance and pitfalls.</a:t>
            </a:r>
          </a:p>
          <a:p>
            <a:r>
              <a:rPr lang="en-GB" dirty="0"/>
              <a:t>Using chunking for error handling.</a:t>
            </a:r>
          </a:p>
          <a:p>
            <a:pPr lvl="1"/>
            <a:r>
              <a:rPr lang="en-GB" sz="2800" dirty="0"/>
              <a:t>When all-or-nothing is not what you want.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73CA62-8A8E-4F34-985E-9D30D12A3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© 2022 Erland 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952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612491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Defining Chunks in a Temp Table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BB779-94CD-434D-9887-11A1FF61B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3752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331470" y="320040"/>
            <a:ext cx="11441430" cy="6186309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INDEX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c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87CAB2-4241-4F4B-B559-DFBF46AE61B7}"/>
              </a:ext>
            </a:extLst>
          </p:cNvPr>
          <p:cNvSpPr/>
          <p:nvPr/>
        </p:nvSpPr>
        <p:spPr>
          <a:xfrm>
            <a:off x="6560820" y="13824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A651F-BB51-4068-AD46-8309CC5F8F4F}"/>
              </a:ext>
            </a:extLst>
          </p:cNvPr>
          <p:cNvSpPr/>
          <p:nvPr/>
        </p:nvSpPr>
        <p:spPr>
          <a:xfrm>
            <a:off x="4238171" y="20320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4BEBDF-A5FF-498B-83D6-953D7D338CE9}"/>
              </a:ext>
            </a:extLst>
          </p:cNvPr>
          <p:cNvSpPr/>
          <p:nvPr/>
        </p:nvSpPr>
        <p:spPr>
          <a:xfrm>
            <a:off x="3097530" y="5073229"/>
            <a:ext cx="6766560" cy="106468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45730" y="6525871"/>
            <a:ext cx="4114800" cy="365125"/>
          </a:xfrm>
        </p:spPr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© 2022 Erland 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8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393563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6308509" y="272396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Define Chunks in a Temp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838200" y="4112563"/>
            <a:ext cx="10395857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Each chunk has a contiguous set of keys for efficient join.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Ran 1.3 to 5.6 times longer than the “triple” TOP loop in my tests.</a:t>
            </a:r>
          </a:p>
          <a:p>
            <a:pPr marL="914400" lvl="1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600" spc="-150" dirty="0">
                <a:latin typeface="Bahnschrift Light SemiCondensed" panose="020B0502040204020203" pitchFamily="34" charset="0"/>
              </a:rPr>
              <a:t>Caveat: Profile of the table matters a lot for the result.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590268" y="3410960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877FECB-018C-4936-907E-C360DE7D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174FD-E49F-47A2-8250-64ABBAEA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“Big” and the “Small”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9AC8F-9D23-4F6C-BCF2-219B7E9FF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Previous slide was the “big” temp table.</a:t>
            </a:r>
          </a:p>
          <a:p>
            <a:r>
              <a:rPr lang="en-GB" dirty="0"/>
              <a:t>Has as many rows as the actual table, but is narrower.</a:t>
            </a:r>
          </a:p>
          <a:p>
            <a:r>
              <a:rPr lang="en-GB" dirty="0"/>
              <a:t>Requires a full scan to fill – can block writers.</a:t>
            </a:r>
          </a:p>
          <a:p>
            <a:r>
              <a:rPr lang="en-GB" dirty="0"/>
              <a:t>Not always a good solution, but still a viable technique – it’s simple!</a:t>
            </a:r>
          </a:p>
          <a:p>
            <a:r>
              <a:rPr lang="en-GB" dirty="0"/>
              <a:t>Alternative: the “small” temp table, which you fill up one chunk at a time.</a:t>
            </a:r>
          </a:p>
          <a:p>
            <a:pPr lvl="1"/>
            <a:r>
              <a:rPr lang="en-GB" dirty="0"/>
              <a:t>A little more complex, but leaner.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850146-BD07-4146-B8C6-C8B50C18B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4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9E8DE-1E3E-4D11-843A-E2CBF03A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“Small” Temp Table, pt.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C52FD-C942-4C32-A53B-9FA963A7C255}"/>
              </a:ext>
            </a:extLst>
          </p:cNvPr>
          <p:cNvSpPr txBox="1"/>
          <p:nvPr/>
        </p:nvSpPr>
        <p:spPr>
          <a:xfrm>
            <a:off x="608400" y="1771200"/>
            <a:ext cx="10972800" cy="4154984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@@rowcount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3ACF8-0D8D-4C84-87F0-152AAFBF4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731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6F759-04F5-41C5-8986-76CE7F4B7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“Small” Temp Table, pt.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9F346-06FE-481F-A6C1-8F057B0CF00E}"/>
              </a:ext>
            </a:extLst>
          </p:cNvPr>
          <p:cNvSpPr txBox="1"/>
          <p:nvPr/>
        </p:nvSpPr>
        <p:spPr>
          <a:xfrm>
            <a:off x="608400" y="1771200"/>
            <a:ext cx="11010939" cy="347787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   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BD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 t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698DDD-1C7F-416F-A8B1-540028299658}"/>
              </a:ext>
            </a:extLst>
          </p:cNvPr>
          <p:cNvSpPr txBox="1"/>
          <p:nvPr/>
        </p:nvSpPr>
        <p:spPr>
          <a:xfrm>
            <a:off x="608400" y="5249075"/>
            <a:ext cx="110883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In my tests, 1.3 to 3.4 times slower than the “triple” TOP loop.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0.2 to 1.3 of the time for the “big” temp table.  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12A614-08E2-4164-AB9D-0932ACBF0439}"/>
              </a:ext>
            </a:extLst>
          </p:cNvPr>
          <p:cNvSpPr/>
          <p:nvPr/>
        </p:nvSpPr>
        <p:spPr>
          <a:xfrm>
            <a:off x="6319631" y="4543764"/>
            <a:ext cx="757828" cy="262890"/>
          </a:xfrm>
          <a:prstGeom prst="rect">
            <a:avLst/>
          </a:prstGeom>
          <a:solidFill>
            <a:srgbClr val="FFFF00">
              <a:alpha val="36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72EFF4-6004-464C-BAF5-FFE833F7B043}"/>
              </a:ext>
            </a:extLst>
          </p:cNvPr>
          <p:cNvSpPr/>
          <p:nvPr/>
        </p:nvSpPr>
        <p:spPr>
          <a:xfrm>
            <a:off x="3878919" y="4543764"/>
            <a:ext cx="700633" cy="262890"/>
          </a:xfrm>
          <a:prstGeom prst="rect">
            <a:avLst/>
          </a:prstGeom>
          <a:solidFill>
            <a:srgbClr val="FFFF00">
              <a:alpha val="36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4CA29-C9C4-4677-9FA7-7BAA0F42D22C}"/>
              </a:ext>
            </a:extLst>
          </p:cNvPr>
          <p:cNvSpPr txBox="1"/>
          <p:nvPr/>
        </p:nvSpPr>
        <p:spPr>
          <a:xfrm>
            <a:off x="9772650" y="5966194"/>
            <a:ext cx="1581150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100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B5B81C6D-A2CB-4593-A92C-95525FEB1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80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851E-EC73-4212-8FF1-D039A1B9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on Application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19D03-295F-4723-9B28-EAF51321A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don’t do chunking, all is one transaction </a:t>
            </a:r>
            <a:r>
              <a:rPr lang="en-GB" dirty="0">
                <a:sym typeface="Wingdings" panose="05000000000000000000" pitchFamily="2" charset="2"/>
              </a:rPr>
              <a:t> application will see all or nothing of the operation.</a:t>
            </a:r>
          </a:p>
          <a:p>
            <a:r>
              <a:rPr lang="en-GB" dirty="0">
                <a:sym typeface="Wingdings" panose="05000000000000000000" pitchFamily="2" charset="2"/>
              </a:rPr>
              <a:t>But if you do chunking, how will the application behave if it sees data that is processed only half-way?</a:t>
            </a:r>
          </a:p>
          <a:p>
            <a:r>
              <a:rPr lang="en-GB" dirty="0">
                <a:sym typeface="Wingdings" panose="05000000000000000000" pitchFamily="2" charset="2"/>
              </a:rPr>
              <a:t>Even more pronounced if operation is interrupted, accidently or purposely.</a:t>
            </a:r>
          </a:p>
          <a:p>
            <a:r>
              <a:rPr lang="en-GB" dirty="0">
                <a:sym typeface="Wingdings" panose="05000000000000000000" pitchFamily="2" charset="2"/>
              </a:rPr>
              <a:t>Maybe you can shrug your shoulders.</a:t>
            </a:r>
          </a:p>
          <a:p>
            <a:r>
              <a:rPr lang="en-GB" dirty="0">
                <a:sym typeface="Wingdings" panose="05000000000000000000" pitchFamily="2" charset="2"/>
              </a:rPr>
              <a:t>…or </a:t>
            </a:r>
            <a:r>
              <a:rPr lang="en-GB">
                <a:sym typeface="Wingdings" panose="05000000000000000000" pitchFamily="2" charset="2"/>
              </a:rPr>
              <a:t>you may have </a:t>
            </a:r>
            <a:r>
              <a:rPr lang="en-GB" dirty="0">
                <a:sym typeface="Wingdings" panose="05000000000000000000" pitchFamily="2" charset="2"/>
              </a:rPr>
              <a:t>to make substantial changes in the application.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9731DA-7A30-4190-BB47-2CAF28D0D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5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Resuming Chunking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/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2E29E-8AC4-44C9-89C1-650B624DBCD0}"/>
              </a:ext>
            </a:extLst>
          </p:cNvPr>
          <p:cNvSpPr txBox="1"/>
          <p:nvPr/>
        </p:nvSpPr>
        <p:spPr>
          <a:xfrm>
            <a:off x="5204460" y="1548626"/>
            <a:ext cx="1783080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05_restart_strategies.sql</a:t>
            </a:r>
            <a:endParaRPr lang="en-GB" sz="11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803100D-805D-4E0C-BA34-EDCB12FE9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28539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138A-69B1-4D1A-9D76-706713D7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Inside a Transaction?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A0D01-E83B-4AEC-95D5-D782FF704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Sounds crazy, contradicts the purpose in most cases.</a:t>
            </a:r>
          </a:p>
          <a:p>
            <a:r>
              <a:rPr lang="en-GB" dirty="0"/>
              <a:t>There is a reason for chunking I have not mentioned yet: a query plan where the performance does not grow linearly.</a:t>
            </a:r>
          </a:p>
          <a:p>
            <a:pPr lvl="1"/>
            <a:r>
              <a:rPr lang="en-GB" dirty="0"/>
              <a:t>E.g. processing 1 000 rows takes 50 </a:t>
            </a:r>
            <a:r>
              <a:rPr lang="en-GB" dirty="0" err="1"/>
              <a:t>ms</a:t>
            </a:r>
            <a:r>
              <a:rPr lang="en-GB" dirty="0"/>
              <a:t>, 10 000 rows takes two seconds.</a:t>
            </a:r>
          </a:p>
          <a:p>
            <a:pPr lvl="1"/>
            <a:r>
              <a:rPr lang="en-GB" dirty="0"/>
              <a:t>Or a plan that grows linearly to some point, but then spills to disk.</a:t>
            </a:r>
          </a:p>
          <a:p>
            <a:r>
              <a:rPr lang="en-GB" dirty="0"/>
              <a:t>Best would be address the query, but it may not be feasible.</a:t>
            </a:r>
          </a:p>
          <a:p>
            <a:r>
              <a:rPr lang="en-GB" dirty="0"/>
              <a:t>I have encountered this situation.</a:t>
            </a:r>
          </a:p>
          <a:p>
            <a:pPr lvl="1"/>
            <a:r>
              <a:rPr lang="en-GB" dirty="0"/>
              <a:t>Removing the transaction would have had big application impact.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A50A32-51D3-479E-B53C-ED79405B6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009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Introducing chunking means increased complexity, and coding casually, you may:</a:t>
            </a:r>
          </a:p>
          <a:p>
            <a:pPr lvl="1"/>
            <a:r>
              <a:rPr lang="en-GB" dirty="0"/>
              <a:t>Skip a row between chunks or process the same row in two chunks.</a:t>
            </a:r>
          </a:p>
          <a:p>
            <a:pPr lvl="1"/>
            <a:r>
              <a:rPr lang="en-GB" dirty="0"/>
              <a:t>Miss the last few rows.</a:t>
            </a:r>
          </a:p>
          <a:p>
            <a:r>
              <a:rPr lang="en-GB" dirty="0"/>
              <a:t>Test on small data set with different chunk sizes.</a:t>
            </a:r>
          </a:p>
          <a:p>
            <a:pPr lvl="1"/>
            <a:r>
              <a:rPr lang="en-GB" dirty="0"/>
              <a:t>Last chunk full minus one, exactly full, just a single row.</a:t>
            </a:r>
          </a:p>
          <a:p>
            <a:r>
              <a:rPr lang="en-GB" dirty="0"/>
              <a:t>Review your code.</a:t>
            </a:r>
          </a:p>
          <a:p>
            <a:r>
              <a:rPr lang="en-GB" dirty="0"/>
              <a:t>If possible, add assertions to check.</a:t>
            </a:r>
          </a:p>
          <a:p>
            <a:pPr lvl="1"/>
            <a:r>
              <a:rPr lang="en-GB" dirty="0"/>
              <a:t>E.g. when copying rows to a new table, check row count.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F249B2-2E2D-422D-A98D-B314AEEE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Don’t Bite Off More 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>
                <a:latin typeface="Bahnschrift Light SemiCondensed" panose="020B0502040204020203" pitchFamily="34" charset="0"/>
              </a:rPr>
              <a:t>Copying the </a:t>
            </a:r>
            <a:r>
              <a:rPr lang="en-GB" dirty="0">
                <a:latin typeface="Bahnschrift Light SemiCondensed" panose="020B0502040204020203" pitchFamily="34" charset="0"/>
              </a:rPr>
              <a:t>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9FE8F-C931-48DF-9D2D-73619AD5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 – but test that gut feeling.</a:t>
            </a:r>
          </a:p>
          <a:p>
            <a:r>
              <a:rPr lang="en-GB" dirty="0"/>
              <a:t>Keep in mind: you are not looking for the very best performance – you want to stay clear of the disasters.</a:t>
            </a:r>
          </a:p>
          <a:p>
            <a:r>
              <a:rPr lang="en-GB" dirty="0"/>
              <a:t>Execution time is not all – also monitor log-space and </a:t>
            </a:r>
            <a:r>
              <a:rPr lang="en-GB" dirty="0" err="1"/>
              <a:t>tempdb</a:t>
            </a:r>
            <a:r>
              <a:rPr lang="en-GB" dirty="0"/>
              <a:t> consumption.</a:t>
            </a: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0FDFA728-B62E-4C09-AC5A-6F6A5CC5D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2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</a:t>
            </a:r>
            <a:r>
              <a:rPr lang="en-GB" dirty="0" err="1"/>
              <a:t>Perftest</a:t>
            </a:r>
            <a:r>
              <a:rPr lang="en-GB" dirty="0"/>
              <a:t> 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on a copy of the production database or equivalent.</a:t>
            </a:r>
          </a:p>
          <a:p>
            <a:r>
              <a:rPr lang="en-GB" dirty="0"/>
              <a:t>Make sure that you have the same settings:</a:t>
            </a:r>
          </a:p>
          <a:p>
            <a:pPr lvl="1"/>
            <a:r>
              <a:rPr lang="en-GB" dirty="0"/>
              <a:t>Recovery model.</a:t>
            </a:r>
          </a:p>
          <a:p>
            <a:pPr lvl="1"/>
            <a:r>
              <a:rPr lang="en-GB" dirty="0"/>
              <a:t>Snapshot in some form. (Includes AG with readable secondary!)</a:t>
            </a:r>
          </a:p>
          <a:p>
            <a:pPr lvl="1"/>
            <a:r>
              <a:rPr lang="en-GB" dirty="0"/>
              <a:t>Accelerated Data Recovery (new in SQL 2019).</a:t>
            </a:r>
          </a:p>
          <a:p>
            <a:pPr lvl="1"/>
            <a:r>
              <a:rPr lang="en-GB" dirty="0"/>
              <a:t>Matching or inferior hardware.</a:t>
            </a:r>
          </a:p>
          <a:p>
            <a:pPr lvl="1"/>
            <a:r>
              <a:rPr lang="en-GB" dirty="0"/>
              <a:t>Available RAM should preferably be the same.</a:t>
            </a:r>
          </a:p>
          <a:p>
            <a:r>
              <a:rPr lang="en-GB" dirty="0"/>
              <a:t>All dependent on how critical it is that you don’t run into surprises in production.</a:t>
            </a:r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287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88A10-60E1-4954-8A4C-CBECF908A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Index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1CB69-305A-4497-B248-943EF7B81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possible, disable NC indexes not needed for the chunking operation and rebuild to re-enable later – this can boost performance a lot.</a:t>
            </a:r>
          </a:p>
          <a:p>
            <a:r>
              <a:rPr lang="en-GB" dirty="0"/>
              <a:t>Adding indexes to support the chunking operation? </a:t>
            </a:r>
          </a:p>
          <a:p>
            <a:pPr lvl="1"/>
            <a:r>
              <a:rPr lang="en-GB" dirty="0"/>
              <a:t>Yes, it can pay off. You create it once and seek it many times.</a:t>
            </a:r>
          </a:p>
          <a:p>
            <a:r>
              <a:rPr lang="en-GB" dirty="0"/>
              <a:t>Changing the clustered index?</a:t>
            </a:r>
          </a:p>
          <a:p>
            <a:pPr lvl="1"/>
            <a:r>
              <a:rPr lang="en-GB" dirty="0"/>
              <a:t>Trade-off: Can speed up the chunking part a lot, but recreating the index (twice!) is expensive in full recovery and can fill up the log.</a:t>
            </a:r>
          </a:p>
          <a:p>
            <a:pPr lvl="1"/>
            <a:r>
              <a:rPr lang="en-GB" dirty="0"/>
              <a:t>SQL 2019 introduces resumable index creation – which is chunking behind the scenes.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15CAFA-7E59-4744-8E58-E4E1D94D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8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Chunks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r>
              <a:rPr lang="en-GB" dirty="0"/>
              <a:t>Example: read 70 000 orders from a file. If one order cannot be inserted because of incorrect data, we still want the others.</a:t>
            </a:r>
          </a:p>
          <a:p>
            <a:r>
              <a:rPr lang="en-GB" dirty="0"/>
              <a:t>Process one order at a time?</a:t>
            </a:r>
          </a:p>
          <a:p>
            <a:r>
              <a:rPr lang="en-GB" dirty="0"/>
              <a:t>No! Divide the orders into chunks.</a:t>
            </a:r>
          </a:p>
          <a:p>
            <a:r>
              <a:rPr lang="en-GB" dirty="0"/>
              <a:t>On error in a chunk, re-divide into smaller chunks and retry.</a:t>
            </a:r>
          </a:p>
          <a:p>
            <a:r>
              <a:rPr lang="en-GB" dirty="0"/>
              <a:t>Eventually a few orders will be processed one-by-one.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9296400" y="5531035"/>
            <a:ext cx="1710690" cy="430887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06_errhande-loop.sql</a:t>
            </a:r>
            <a:endParaRPr lang="en-GB" sz="1100" dirty="0"/>
          </a:p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07-errhandle-chunk.sq</a:t>
            </a:r>
            <a:r>
              <a:rPr lang="en-GB" sz="11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</a:t>
            </a:r>
            <a:endParaRPr lang="en-GB" sz="11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F5A9CA-9307-4EB2-97B5-92F748F8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C78C-06C0-4E7B-A7B1-3A7D5FE1D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Picking the Initial Chunk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1D48-8ADE-40A5-9B4A-23DA7F3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you set the initial chunk size too high, about every chunk will error out and roll back – not efficient.</a:t>
            </a:r>
          </a:p>
          <a:p>
            <a:r>
              <a:rPr lang="en-GB" dirty="0"/>
              <a:t>Rule of thumb: if you expect one row out of N to error out, set the initial chunk size to N/10. (Assuming no other limitations.)</a:t>
            </a:r>
          </a:p>
          <a:p>
            <a:pPr lvl="1"/>
            <a:r>
              <a:rPr lang="en-GB" dirty="0"/>
              <a:t>Determining N may require some good gut feeling.</a:t>
            </a:r>
          </a:p>
          <a:p>
            <a:r>
              <a:rPr lang="en-GB" dirty="0"/>
              <a:t>Do errors come in bursts or are they scattered? This can affect your choice.</a:t>
            </a:r>
          </a:p>
          <a:p>
            <a:r>
              <a:rPr lang="en-GB" dirty="0"/>
              <a:t>Divide into smaller chunks by 100 to 1000 at a time.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FB33A-271E-42D2-8A80-8D282F7D8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1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CF7-1B37-4ED4-825E-EA607DCB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1B430-59F0-4D8B-B521-8ACB8319A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Chunking is nothing you use every day – it’s a trick you have in your toolbox for large operations.</a:t>
            </a:r>
          </a:p>
          <a:p>
            <a:pPr lvl="1"/>
            <a:r>
              <a:rPr lang="en-GB" dirty="0"/>
              <a:t>To keep transaction log and </a:t>
            </a:r>
            <a:r>
              <a:rPr lang="en-GB" dirty="0" err="1"/>
              <a:t>tempdb</a:t>
            </a:r>
            <a:r>
              <a:rPr lang="en-GB" dirty="0"/>
              <a:t> in check.</a:t>
            </a:r>
          </a:p>
          <a:p>
            <a:pPr lvl="1"/>
            <a:r>
              <a:rPr lang="en-GB" dirty="0"/>
              <a:t>To avoid conflicts with the rest of the system.</a:t>
            </a:r>
          </a:p>
          <a:p>
            <a:r>
              <a:rPr lang="en-GB" dirty="0"/>
              <a:t>Make sure that you have transaction-log backups running!</a:t>
            </a:r>
          </a:p>
          <a:p>
            <a:r>
              <a:rPr lang="en-GB" dirty="0"/>
              <a:t>Indexing is critical – your chunking must always follow an index, preferably the clustered index. Repeating scans is very costly.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E40355-1F8F-4C54-B947-ACF2AA0C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8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The TOP method is a generic way to drive the chunks.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with any indexable data type.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even with non-unique indexes to some extent.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For multi-column keys, work with the second level if you really have to! 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Defining chunks in a temp table is less efficient than extending the TOP method – but oh so much simpler. 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Make interval variables known to the optimizer with OPTION (RECOMPILE) or </a:t>
            </a:r>
            <a:r>
              <a:rPr lang="en-GB" dirty="0" err="1"/>
              <a:t>sniffable</a:t>
            </a:r>
            <a:r>
              <a:rPr lang="en-GB" dirty="0"/>
              <a:t> through dynamic SQL.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Dynamic SQL may benefit from FULLSCAN statistics.</a:t>
            </a:r>
          </a:p>
          <a:p>
            <a:pPr marL="741600" lvl="1">
              <a:lnSpc>
                <a:spcPct val="100000"/>
              </a:lnSpc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6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Don’t forget to consider how applications may be affected.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Design your loops to be able to restart where they were interrupted.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If needed, create a help table to track where you were.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Don’t forget to test!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For correctness…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…and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D838-F4FD-4130-B4E4-17FFEB8C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Last Chunk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83AEF-7B11-4053-BBD2-9ED4D14B8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esquel@sommarskog.se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Slides and scripts on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dirty="0"/>
              <a:t>.</a:t>
            </a:r>
            <a:br>
              <a:rPr lang="en-GB" dirty="0"/>
            </a:br>
            <a:endParaRPr lang="en-GB" sz="1800" dirty="0"/>
          </a:p>
          <a:p>
            <a:pPr marL="0" indent="0">
              <a:buNone/>
            </a:pPr>
            <a:r>
              <a:rPr lang="en-GB" dirty="0" err="1"/>
              <a:t>BigDB</a:t>
            </a:r>
            <a:r>
              <a:rPr lang="en-GB" dirty="0"/>
              <a:t> is here: </a:t>
            </a: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(Backup size = 3 GB, DB size = 20 GB. Requires SQL 2016.)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F06E5-7E0C-4702-858C-EFA8F9537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42740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amount of data you work with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E3650-C1AD-4AC2-8A85-7E8B0950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Split up the Work in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Divide the work into chunks operating on subsets of the data.</a:t>
            </a:r>
          </a:p>
          <a:p>
            <a:r>
              <a:rPr lang="en-GB" dirty="0"/>
              <a:t>The chunk size should be small enough to avoid log-file and </a:t>
            </a:r>
            <a:r>
              <a:rPr lang="en-GB" dirty="0" err="1"/>
              <a:t>tempdb</a:t>
            </a:r>
            <a:r>
              <a:rPr lang="en-GB" dirty="0"/>
              <a:t> explosions.</a:t>
            </a:r>
          </a:p>
          <a:p>
            <a:r>
              <a:rPr lang="en-GB" dirty="0"/>
              <a:t>Don’t make it too small: chunking adds overhead, and bigger chunks are more efficient.</a:t>
            </a:r>
          </a:p>
          <a:p>
            <a:r>
              <a:rPr lang="en-GB" dirty="0"/>
              <a:t>What is the right size? </a:t>
            </a:r>
          </a:p>
          <a:p>
            <a:pPr lvl="1"/>
            <a:r>
              <a:rPr lang="en-GB" dirty="0"/>
              <a:t>Current size of log file and </a:t>
            </a:r>
            <a:r>
              <a:rPr lang="en-GB" dirty="0" err="1"/>
              <a:t>tempdb</a:t>
            </a:r>
            <a:r>
              <a:rPr lang="en-GB" dirty="0"/>
              <a:t> (and what growth that is permissible).</a:t>
            </a:r>
          </a:p>
          <a:p>
            <a:pPr lvl="1" indent="-244800"/>
            <a:r>
              <a:rPr lang="en-GB" dirty="0"/>
              <a:t>Don’t overlook the size in bytes. One million rows with a LOB column with an average size of 1 MB, that’s 1 TB!</a:t>
            </a:r>
          </a:p>
          <a:p>
            <a:pPr lvl="1" indent="-244800"/>
            <a:r>
              <a:rPr lang="en-GB" dirty="0"/>
              <a:t>My own standard value is 5 million rows – but your milage may vary.</a:t>
            </a:r>
          </a:p>
          <a:p>
            <a:pPr lvl="1" indent="-244800"/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28446-88BF-40F4-AD75-90CFFE5B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4141E-3E07-47F7-BBE3-65E44827859A}"/>
              </a:ext>
            </a:extLst>
          </p:cNvPr>
          <p:cNvSpPr txBox="1"/>
          <p:nvPr/>
        </p:nvSpPr>
        <p:spPr>
          <a:xfrm>
            <a:off x="4411980" y="4085730"/>
            <a:ext cx="210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solidFill>
                  <a:prstClr val="black"/>
                </a:solidFill>
                <a:latin typeface="Bahnschrift Light SemiCondensed" panose="020B0502040204020203" pitchFamily="34" charset="0"/>
              </a:rPr>
              <a:t>It depends!</a:t>
            </a:r>
            <a:endParaRPr lang="en-GB" sz="3200" spc="-150" dirty="0"/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A5624-3B7D-44F3-BEE5-BEA22FB4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Transaction-Log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63B6A-3361-4550-814C-93C4AD32A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When operating on large amounts of data, you will produce a lot of transaction log – chunking or not.</a:t>
            </a:r>
          </a:p>
          <a:p>
            <a:r>
              <a:rPr lang="en-GB" dirty="0"/>
              <a:t>Easy way out: simple recovery – but not very often feasible in production.</a:t>
            </a:r>
          </a:p>
          <a:p>
            <a:r>
              <a:rPr lang="en-GB" dirty="0"/>
              <a:t>With full recovery, you may have to increase the backup frequency, maybe as often as every minute.</a:t>
            </a:r>
          </a:p>
          <a:p>
            <a:pPr lvl="1"/>
            <a:r>
              <a:rPr lang="en-GB" dirty="0"/>
              <a:t>With the normal schedule, the log may still explode.</a:t>
            </a:r>
          </a:p>
          <a:p>
            <a:r>
              <a:rPr lang="en-GB" dirty="0"/>
              <a:t>Add BACKUP LOG to your chunking script? Only if you write to the same place and name convention as the scheduled log backup.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319C26-C98C-4269-A508-5F6DFFE3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225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chunks, with a fairly </a:t>
            </a:r>
            <a:r>
              <a:rPr lang="en-GB" i="1" dirty="0"/>
              <a:t>small</a:t>
            </a:r>
            <a:r>
              <a:rPr lang="en-GB" dirty="0"/>
              <a:t> chunk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D41E3-975E-4AD4-9F79-031CBE6D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Often when you work in a live system, you want to avoid table and page locks. This implies that the chunk size must be at most 5000 to avoid lock escalation.</a:t>
            </a:r>
          </a:p>
          <a:p>
            <a:r>
              <a:rPr lang="en-GB" dirty="0"/>
              <a:t>Run a test operation with different chunk sizes in a transaction and inspect your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You should see 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If you see X locks on OBJECT or PAG, your chunk size is too big.</a:t>
            </a:r>
          </a:p>
          <a:p>
            <a:pPr lvl="1"/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9464040" y="3870489"/>
            <a:ext cx="1072787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01_locktest.sql</a:t>
            </a:r>
            <a:endParaRPr lang="en-GB" sz="11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821449B-438E-4D0B-A420-2734A2828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2022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55072</TotalTime>
  <Words>4330</Words>
  <Application>Microsoft Office PowerPoint</Application>
  <PresentationFormat>Widescreen</PresentationFormat>
  <Paragraphs>612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Arial</vt:lpstr>
      <vt:lpstr>Bahnschrift Light Condensed</vt:lpstr>
      <vt:lpstr>Bahnschrift Light SemiCondensed</vt:lpstr>
      <vt:lpstr>Bahnschrift SemiBold</vt:lpstr>
      <vt:lpstr>Bahnschrift SemiBold SemiConden</vt:lpstr>
      <vt:lpstr>Bahnschrift SemiLight</vt:lpstr>
      <vt:lpstr>Calibri</vt:lpstr>
      <vt:lpstr>Consolas</vt:lpstr>
      <vt:lpstr>Office Theme</vt:lpstr>
      <vt:lpstr>Don’t Bite Off More Than You Can Chew – Take It in Chunks</vt:lpstr>
      <vt:lpstr>PowerPoint Presentation</vt:lpstr>
      <vt:lpstr>Agenda</vt:lpstr>
      <vt:lpstr>Don’t Bite Off More than You Can Chew</vt:lpstr>
      <vt:lpstr>Working with All Data at Once?</vt:lpstr>
      <vt:lpstr>Split up the Work in Chunks</vt:lpstr>
      <vt:lpstr>Transaction-Log Management</vt:lpstr>
      <vt:lpstr>Be Nice to Others</vt:lpstr>
      <vt:lpstr>Avoiding Table and Page Locks</vt:lpstr>
      <vt:lpstr>Challenges with Chunking</vt:lpstr>
      <vt:lpstr>Is This a Good Chunking Operation?</vt:lpstr>
      <vt:lpstr>Indexing Is Critical</vt:lpstr>
      <vt:lpstr>Introducing BigTrans</vt:lpstr>
      <vt:lpstr>Introducing BigTrans</vt:lpstr>
      <vt:lpstr>How to Alter BigTrans?</vt:lpstr>
      <vt:lpstr>A Generic Way to Drive Chunks</vt:lpstr>
      <vt:lpstr>PowerPoint Presentation</vt:lpstr>
      <vt:lpstr>A Generic Way to Drive Chunks</vt:lpstr>
      <vt:lpstr>Some Performance Data </vt:lpstr>
      <vt:lpstr>Chunking By Incrementing TrnId</vt:lpstr>
      <vt:lpstr>Optimization Considerations</vt:lpstr>
      <vt:lpstr>Wrap the Operation in Dynamic SQL</vt:lpstr>
      <vt:lpstr>Effects of Recompile and Dynamic SQL</vt:lpstr>
      <vt:lpstr>Looking at a Different Operation</vt:lpstr>
      <vt:lpstr>Dynamic SQL and Statistics</vt:lpstr>
      <vt:lpstr>Dynamic SQL and Statistics</vt:lpstr>
      <vt:lpstr>Dynamic SQL/Recompile as Safeguards</vt:lpstr>
      <vt:lpstr>Multi-Column Keys</vt:lpstr>
      <vt:lpstr>Multi-Column Keys, cont’d</vt:lpstr>
      <vt:lpstr>Defining Chunks in a Temp Table</vt:lpstr>
      <vt:lpstr>PowerPoint Presentation</vt:lpstr>
      <vt:lpstr>Define Chunks in a Temp Table</vt:lpstr>
      <vt:lpstr>The “Big” and the “Small” Temp Table</vt:lpstr>
      <vt:lpstr>The “Small” Temp Table, pt. 1</vt:lpstr>
      <vt:lpstr>The “Small” Temp Table, pt. 2</vt:lpstr>
      <vt:lpstr>Considerations on Application Impact</vt:lpstr>
      <vt:lpstr>Resuming Chunking </vt:lpstr>
      <vt:lpstr>Chunking Inside a Transaction?</vt:lpstr>
      <vt:lpstr>The Risk for Bugs</vt:lpstr>
      <vt:lpstr>Testing for Performance</vt:lpstr>
      <vt:lpstr>General Perftest Caveats</vt:lpstr>
      <vt:lpstr>Some Index Considerations</vt:lpstr>
      <vt:lpstr>Using Chunks to Handle Errors</vt:lpstr>
      <vt:lpstr>Picking the Initial Chunk Size</vt:lpstr>
      <vt:lpstr>Summary I</vt:lpstr>
      <vt:lpstr>Summary II</vt:lpstr>
      <vt:lpstr>Summary III</vt:lpstr>
      <vt:lpstr>The Last Chunk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sommar</cp:lastModifiedBy>
  <cp:revision>382</cp:revision>
  <dcterms:created xsi:type="dcterms:W3CDTF">2019-01-19T11:09:43Z</dcterms:created>
  <dcterms:modified xsi:type="dcterms:W3CDTF">2022-02-26T22:58:02Z</dcterms:modified>
</cp:coreProperties>
</file>